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3" autoAdjust="0"/>
    <p:restoredTop sz="94660"/>
  </p:normalViewPr>
  <p:slideViewPr>
    <p:cSldViewPr snapToGrid="0">
      <p:cViewPr varScale="1">
        <p:scale>
          <a:sx n="76" d="100"/>
          <a:sy n="76" d="100"/>
        </p:scale>
        <p:origin x="22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DA87-ED4A-42BA-B49A-737E459D9E6F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535F3-0EC7-442E-BC5E-F64F286BB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18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DA87-ED4A-42BA-B49A-737E459D9E6F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535F3-0EC7-442E-BC5E-F64F286BB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90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DA87-ED4A-42BA-B49A-737E459D9E6F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535F3-0EC7-442E-BC5E-F64F286BB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241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DA87-ED4A-42BA-B49A-737E459D9E6F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535F3-0EC7-442E-BC5E-F64F286BB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9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DA87-ED4A-42BA-B49A-737E459D9E6F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535F3-0EC7-442E-BC5E-F64F286BB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067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DA87-ED4A-42BA-B49A-737E459D9E6F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535F3-0EC7-442E-BC5E-F64F286BB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1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DA87-ED4A-42BA-B49A-737E459D9E6F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535F3-0EC7-442E-BC5E-F64F286BB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99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DA87-ED4A-42BA-B49A-737E459D9E6F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535F3-0EC7-442E-BC5E-F64F286BB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32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DA87-ED4A-42BA-B49A-737E459D9E6F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535F3-0EC7-442E-BC5E-F64F286BB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DA87-ED4A-42BA-B49A-737E459D9E6F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535F3-0EC7-442E-BC5E-F64F286BB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70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DA87-ED4A-42BA-B49A-737E459D9E6F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535F3-0EC7-442E-BC5E-F64F286BB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60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EDA87-ED4A-42BA-B49A-737E459D9E6F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535F3-0EC7-442E-BC5E-F64F286BB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67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Church Guidelines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Peter Okrah</a:t>
            </a:r>
          </a:p>
          <a:p>
            <a:r>
              <a:rPr lang="en-US" dirty="0" smtClean="0"/>
              <a:t>February 29,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906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Group progress to Company</a:t>
            </a:r>
          </a:p>
          <a:p>
            <a:r>
              <a:rPr lang="en-US" dirty="0" smtClean="0"/>
              <a:t>Independent of Sponsoring Church</a:t>
            </a:r>
          </a:p>
          <a:p>
            <a:r>
              <a:rPr lang="en-US" dirty="0" smtClean="0"/>
              <a:t>Has shown enough growth and viability to financially and administratively support themselves</a:t>
            </a:r>
          </a:p>
          <a:p>
            <a:r>
              <a:rPr lang="en-US" dirty="0" smtClean="0"/>
              <a:t>Formation</a:t>
            </a:r>
          </a:p>
          <a:p>
            <a:pPr lvl="1"/>
            <a:r>
              <a:rPr lang="en-US" dirty="0" smtClean="0"/>
              <a:t>Group advances to Company</a:t>
            </a:r>
          </a:p>
          <a:p>
            <a:r>
              <a:rPr lang="en-US" dirty="0" smtClean="0"/>
              <a:t>Finances</a:t>
            </a:r>
          </a:p>
          <a:p>
            <a:pPr lvl="1"/>
            <a:r>
              <a:rPr lang="en-US" dirty="0" smtClean="0"/>
              <a:t>Must show sufficient financial resources over and above tithe income to meet commitments including local church funding, accounts payable, and any loans</a:t>
            </a:r>
          </a:p>
          <a:p>
            <a:r>
              <a:rPr lang="en-US" dirty="0" smtClean="0"/>
              <a:t>Review</a:t>
            </a:r>
          </a:p>
          <a:p>
            <a:pPr lvl="1"/>
            <a:r>
              <a:rPr lang="en-US" dirty="0" smtClean="0"/>
              <a:t>Periodic review by Conference Administration  ascertain that the Company is working towards Church 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53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Company progresses to Church</a:t>
            </a:r>
          </a:p>
          <a:p>
            <a:r>
              <a:rPr lang="en-US" dirty="0" smtClean="0"/>
              <a:t>Has shown enough growth as Company to attain Church status</a:t>
            </a:r>
          </a:p>
          <a:p>
            <a:r>
              <a:rPr lang="en-US" dirty="0" smtClean="0"/>
              <a:t>Becomes fully organized as a Church by a vote of a duly called Conference Constituency Session</a:t>
            </a:r>
          </a:p>
          <a:p>
            <a:r>
              <a:rPr lang="en-US" dirty="0" smtClean="0"/>
              <a:t>Becomes a member of the sisterhood of churches with all the pertinent rights, privileges and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3738963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Arizona Conference – Church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Size:</a:t>
            </a:r>
          </a:p>
          <a:p>
            <a:pPr lvl="1"/>
            <a:r>
              <a:rPr lang="en-US" dirty="0" smtClean="0"/>
              <a:t>Must have a membership of at least 100 </a:t>
            </a:r>
          </a:p>
          <a:p>
            <a:r>
              <a:rPr lang="en-US" dirty="0" smtClean="0"/>
              <a:t>Maturation: </a:t>
            </a:r>
          </a:p>
          <a:p>
            <a:pPr lvl="1"/>
            <a:r>
              <a:rPr lang="en-US" dirty="0" smtClean="0"/>
              <a:t>Must have attained company status for at least one year prior to before applying for church status.</a:t>
            </a:r>
          </a:p>
          <a:p>
            <a:r>
              <a:rPr lang="en-US" dirty="0" smtClean="0"/>
              <a:t>Tithe: </a:t>
            </a:r>
          </a:p>
          <a:p>
            <a:pPr lvl="1"/>
            <a:r>
              <a:rPr lang="en-US" dirty="0" smtClean="0"/>
              <a:t>Must have a yearly tithe income of at least $60,000</a:t>
            </a:r>
          </a:p>
          <a:p>
            <a:r>
              <a:rPr lang="en-US" dirty="0" smtClean="0"/>
              <a:t>Process:</a:t>
            </a:r>
          </a:p>
          <a:p>
            <a:pPr lvl="1"/>
            <a:r>
              <a:rPr lang="en-US" dirty="0" smtClean="0"/>
              <a:t>Must have submitted and completed “How to Attain Church Status” guide by the Company Leadership</a:t>
            </a:r>
          </a:p>
          <a:p>
            <a:r>
              <a:rPr lang="en-US" dirty="0" smtClean="0"/>
              <a:t>Finances: </a:t>
            </a:r>
          </a:p>
          <a:p>
            <a:pPr lvl="1"/>
            <a:r>
              <a:rPr lang="en-US" dirty="0" smtClean="0"/>
              <a:t>Must be current in all its financial obligations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773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Arizona Conference – Church Pastor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he Conference has the sole right to employ a pastor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ot the local church</a:t>
            </a:r>
          </a:p>
          <a:p>
            <a:pPr lvl="1"/>
            <a:r>
              <a:rPr lang="en-US" dirty="0" smtClean="0"/>
              <a:t>The Conference will work with the leadership of the local church</a:t>
            </a:r>
          </a:p>
          <a:p>
            <a:pPr lvl="1"/>
            <a:r>
              <a:rPr lang="en-US" dirty="0" smtClean="0"/>
              <a:t>The Conference makes the final decision</a:t>
            </a:r>
          </a:p>
          <a:p>
            <a:r>
              <a:rPr lang="en-US" dirty="0" smtClean="0"/>
              <a:t>The church must meet certain criteria/obligations before the search process can begin</a:t>
            </a:r>
          </a:p>
          <a:p>
            <a:pPr lvl="1"/>
            <a:r>
              <a:rPr lang="en-US" dirty="0" smtClean="0"/>
              <a:t>Stability</a:t>
            </a:r>
          </a:p>
          <a:p>
            <a:pPr lvl="1"/>
            <a:r>
              <a:rPr lang="en-US" dirty="0" smtClean="0"/>
              <a:t>Membership growth</a:t>
            </a:r>
          </a:p>
          <a:p>
            <a:pPr lvl="1"/>
            <a:r>
              <a:rPr lang="en-US" dirty="0" smtClean="0"/>
              <a:t>Faithfulness in returning tithe</a:t>
            </a:r>
          </a:p>
          <a:p>
            <a:pPr lvl="1"/>
            <a:r>
              <a:rPr lang="en-US" dirty="0" smtClean="0"/>
              <a:t>Support of </a:t>
            </a:r>
            <a:r>
              <a:rPr lang="en-US" dirty="0"/>
              <a:t>C</a:t>
            </a:r>
            <a:r>
              <a:rPr lang="en-US" dirty="0" smtClean="0"/>
              <a:t>onference programs</a:t>
            </a:r>
          </a:p>
          <a:p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Sponsoring pastor will meet with the church leadership and/or congregation to define a profile of the needs and the type of pastor</a:t>
            </a:r>
          </a:p>
          <a:p>
            <a:pPr lvl="1"/>
            <a:r>
              <a:rPr lang="en-US" dirty="0" smtClean="0"/>
              <a:t>The church and/or members can provide names of potential pastors</a:t>
            </a:r>
          </a:p>
          <a:p>
            <a:pPr lvl="1"/>
            <a:r>
              <a:rPr lang="en-US" dirty="0" smtClean="0"/>
              <a:t>The Conference will use other sources to find additional names</a:t>
            </a:r>
          </a:p>
          <a:p>
            <a:pPr lvl="1"/>
            <a:r>
              <a:rPr lang="en-US" dirty="0" smtClean="0"/>
              <a:t>Names may dropped by the Conference, without explanation</a:t>
            </a:r>
          </a:p>
          <a:p>
            <a:r>
              <a:rPr lang="en-US" dirty="0" smtClean="0"/>
              <a:t>Rigorous Search</a:t>
            </a:r>
          </a:p>
          <a:p>
            <a:pPr lvl="1"/>
            <a:r>
              <a:rPr lang="en-US" dirty="0" smtClean="0"/>
              <a:t>Education level</a:t>
            </a:r>
          </a:p>
          <a:p>
            <a:pPr lvl="1"/>
            <a:r>
              <a:rPr lang="en-US" dirty="0" smtClean="0"/>
              <a:t>Pastoral experience and accomplishments</a:t>
            </a:r>
          </a:p>
          <a:p>
            <a:pPr lvl="1"/>
            <a:r>
              <a:rPr lang="en-US" dirty="0" smtClean="0"/>
              <a:t>Compatibility with the Conference</a:t>
            </a:r>
          </a:p>
          <a:p>
            <a:pPr lvl="1"/>
            <a:r>
              <a:rPr lang="en-US" dirty="0" smtClean="0"/>
              <a:t>References</a:t>
            </a:r>
          </a:p>
          <a:p>
            <a:pPr lvl="1"/>
            <a:r>
              <a:rPr lang="en-US" dirty="0" smtClean="0"/>
              <a:t>Background checks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637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Issues in Getting a Pastor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number one criteria in getting a pastor is the average tithe paid by a church</a:t>
            </a:r>
          </a:p>
          <a:p>
            <a:r>
              <a:rPr lang="en-US" dirty="0" smtClean="0"/>
              <a:t>The Conference may waive part of the tithe requirement under certain circumstances</a:t>
            </a:r>
          </a:p>
          <a:p>
            <a:r>
              <a:rPr lang="en-US" dirty="0" smtClean="0"/>
              <a:t>Conference do not publish criteria (tithe) requirements for a pastor</a:t>
            </a:r>
          </a:p>
          <a:p>
            <a:r>
              <a:rPr lang="en-US" dirty="0" smtClean="0"/>
              <a:t>40% to 50% of tithe paid is used to pay salary and benefits of the pastor</a:t>
            </a:r>
          </a:p>
          <a:p>
            <a:pPr lvl="1"/>
            <a:r>
              <a:rPr lang="en-US" dirty="0" smtClean="0"/>
              <a:t>Part of it is used to help pay salaries and benefits of pastors of smaller churches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855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Rules for Churches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teachings must be consistent with SDA teachings</a:t>
            </a:r>
          </a:p>
          <a:p>
            <a:pPr lvl="1"/>
            <a:r>
              <a:rPr lang="en-US" dirty="0" smtClean="0"/>
              <a:t>When in doubt, ask!</a:t>
            </a:r>
          </a:p>
          <a:p>
            <a:r>
              <a:rPr lang="en-US" dirty="0" smtClean="0"/>
              <a:t>Submit all financial obligations and reports to the Conference and on time</a:t>
            </a:r>
          </a:p>
          <a:p>
            <a:pPr lvl="1"/>
            <a:r>
              <a:rPr lang="en-US" dirty="0" smtClean="0"/>
              <a:t>Tithe</a:t>
            </a:r>
          </a:p>
          <a:p>
            <a:pPr lvl="1"/>
            <a:r>
              <a:rPr lang="en-US" dirty="0" smtClean="0"/>
              <a:t>Requests</a:t>
            </a:r>
          </a:p>
          <a:p>
            <a:pPr lvl="1"/>
            <a:r>
              <a:rPr lang="en-US" dirty="0" smtClean="0"/>
              <a:t>Expenses</a:t>
            </a:r>
          </a:p>
          <a:p>
            <a:r>
              <a:rPr lang="en-US" dirty="0" smtClean="0"/>
              <a:t>Do not create problems in your church that will involve the Conference</a:t>
            </a:r>
          </a:p>
          <a:p>
            <a:pPr lvl="1"/>
            <a:r>
              <a:rPr lang="en-US" dirty="0" smtClean="0"/>
              <a:t>Internal conflicts</a:t>
            </a:r>
          </a:p>
          <a:p>
            <a:pPr lvl="1"/>
            <a:r>
              <a:rPr lang="en-US" dirty="0" smtClean="0"/>
              <a:t>Legal</a:t>
            </a:r>
          </a:p>
          <a:p>
            <a:pPr lvl="1"/>
            <a:r>
              <a:rPr lang="en-US" dirty="0" smtClean="0"/>
              <a:t>Financial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619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Things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Know and Understand the policies of the Conference</a:t>
            </a:r>
          </a:p>
          <a:p>
            <a:pPr lvl="1"/>
            <a:r>
              <a:rPr lang="en-US" dirty="0" smtClean="0"/>
              <a:t>Qualification for different levels of church status</a:t>
            </a:r>
          </a:p>
          <a:p>
            <a:pPr lvl="1"/>
            <a:r>
              <a:rPr lang="en-US" dirty="0" smtClean="0"/>
              <a:t>Qualification for different levels of pastor</a:t>
            </a:r>
          </a:p>
          <a:p>
            <a:r>
              <a:rPr lang="en-US" dirty="0" smtClean="0"/>
              <a:t>Have agreements with the Conference in Writing</a:t>
            </a:r>
          </a:p>
          <a:p>
            <a:r>
              <a:rPr lang="en-US" dirty="0" smtClean="0"/>
              <a:t>Work closely with the Sponsoring pastor</a:t>
            </a:r>
          </a:p>
          <a:p>
            <a:pPr lvl="1"/>
            <a:r>
              <a:rPr lang="en-US" dirty="0" smtClean="0"/>
              <a:t>He is your friend at the Conference</a:t>
            </a:r>
          </a:p>
          <a:p>
            <a:pPr lvl="1"/>
            <a:r>
              <a:rPr lang="en-US" dirty="0" smtClean="0"/>
              <a:t>The Conference needs a “trusted” person to “keep eye” on the church</a:t>
            </a:r>
          </a:p>
          <a:p>
            <a:r>
              <a:rPr lang="en-US" dirty="0" smtClean="0"/>
              <a:t>Have “friends” at the Conference</a:t>
            </a:r>
          </a:p>
          <a:p>
            <a:pPr lvl="1"/>
            <a:r>
              <a:rPr lang="en-US" dirty="0" smtClean="0"/>
              <a:t>Invite Conference leaders </a:t>
            </a:r>
            <a:r>
              <a:rPr lang="en-US" dirty="0" smtClean="0"/>
              <a:t>and other pastors to </a:t>
            </a:r>
            <a:r>
              <a:rPr lang="en-US" dirty="0" smtClean="0"/>
              <a:t>your church</a:t>
            </a:r>
          </a:p>
          <a:p>
            <a:pPr lvl="2"/>
            <a:r>
              <a:rPr lang="en-US" dirty="0" smtClean="0"/>
              <a:t>Preaching</a:t>
            </a:r>
          </a:p>
          <a:p>
            <a:pPr lvl="2"/>
            <a:r>
              <a:rPr lang="en-US" dirty="0" smtClean="0"/>
              <a:t>Special programs</a:t>
            </a:r>
          </a:p>
          <a:p>
            <a:pPr lvl="1"/>
            <a:r>
              <a:rPr lang="en-US" dirty="0" smtClean="0"/>
              <a:t>Update your “friends” as Conference leaders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566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PaGAF</a:t>
            </a:r>
            <a:r>
              <a:rPr lang="en-US" dirty="0"/>
              <a:t>-</a:t>
            </a:r>
            <a:r>
              <a:rPr lang="en-US" dirty="0" smtClean="0"/>
              <a:t>Church-Leadership </a:t>
            </a:r>
            <a:r>
              <a:rPr lang="en-US" dirty="0" smtClean="0"/>
              <a:t>Council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PaGAF</a:t>
            </a:r>
            <a:r>
              <a:rPr lang="en-US" dirty="0" smtClean="0"/>
              <a:t> developing relationships with Conferences and other structures within NAD</a:t>
            </a:r>
          </a:p>
          <a:p>
            <a:r>
              <a:rPr lang="en-US" dirty="0" smtClean="0"/>
              <a:t>Leveraging relationships developed by </a:t>
            </a:r>
            <a:r>
              <a:rPr lang="en-US" dirty="0" err="1" smtClean="0"/>
              <a:t>PaGAF</a:t>
            </a:r>
            <a:r>
              <a:rPr lang="en-US" dirty="0" smtClean="0"/>
              <a:t> congregations</a:t>
            </a:r>
          </a:p>
          <a:p>
            <a:r>
              <a:rPr lang="en-US" dirty="0" smtClean="0"/>
              <a:t>Leveraging personal relationships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Elder Virgil Childs – Pacific Union Regional Ministries</a:t>
            </a:r>
          </a:p>
          <a:p>
            <a:pPr lvl="1"/>
            <a:r>
              <a:rPr lang="en-US" dirty="0" smtClean="0"/>
              <a:t>Pastor Kingsley Palmer – Arizona Conference</a:t>
            </a:r>
          </a:p>
          <a:p>
            <a:pPr lvl="1"/>
            <a:r>
              <a:rPr lang="en-US" dirty="0" smtClean="0"/>
              <a:t>Pastor James Scarborough – Central California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117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Seventh-day Adventist Church is committed to proclaiming the Good News of God’s offer of salvation to all the world</a:t>
            </a:r>
          </a:p>
          <a:p>
            <a:r>
              <a:rPr lang="en-US" dirty="0" smtClean="0"/>
              <a:t>Part of this strategy is plant new churches and congregations</a:t>
            </a:r>
          </a:p>
          <a:p>
            <a:r>
              <a:rPr lang="en-US" dirty="0" smtClean="0"/>
              <a:t>The work cannot be done solely by pastors, but by laypersons who are committed to the Adventist mission and 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428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outline of the SDA Denomination as defined in the Church Manual</a:t>
            </a:r>
          </a:p>
          <a:p>
            <a:pPr lvl="1"/>
            <a:r>
              <a:rPr lang="en-US" dirty="0" smtClean="0"/>
              <a:t>Local Church</a:t>
            </a:r>
          </a:p>
          <a:p>
            <a:pPr lvl="1"/>
            <a:r>
              <a:rPr lang="en-US" dirty="0" smtClean="0"/>
              <a:t>Local Conference</a:t>
            </a:r>
          </a:p>
          <a:p>
            <a:pPr lvl="1"/>
            <a:r>
              <a:rPr lang="en-US" dirty="0" smtClean="0"/>
              <a:t>Union of Churches</a:t>
            </a:r>
          </a:p>
          <a:p>
            <a:pPr lvl="1"/>
            <a:r>
              <a:rPr lang="en-US" dirty="0" smtClean="0"/>
              <a:t>Union Conference/Mission</a:t>
            </a:r>
          </a:p>
          <a:p>
            <a:pPr lvl="1"/>
            <a:r>
              <a:rPr lang="en-US" dirty="0" smtClean="0"/>
              <a:t>General Conference and Its Divisions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632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the Conference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 Conferences have different structures and requirements to move from one status to the other</a:t>
            </a:r>
          </a:p>
          <a:p>
            <a:pPr lvl="1"/>
            <a:r>
              <a:rPr lang="en-US" dirty="0" smtClean="0"/>
              <a:t>Sabbath School Branch</a:t>
            </a:r>
          </a:p>
          <a:p>
            <a:pPr lvl="1"/>
            <a:r>
              <a:rPr lang="en-US" dirty="0" smtClean="0"/>
              <a:t>Group</a:t>
            </a:r>
          </a:p>
          <a:p>
            <a:pPr lvl="1"/>
            <a:r>
              <a:rPr lang="en-US" dirty="0" smtClean="0"/>
              <a:t>Company</a:t>
            </a:r>
          </a:p>
          <a:p>
            <a:pPr lvl="1"/>
            <a:r>
              <a:rPr lang="en-US" dirty="0" smtClean="0"/>
              <a:t>Church</a:t>
            </a:r>
          </a:p>
          <a:p>
            <a:r>
              <a:rPr lang="en-US" dirty="0" smtClean="0"/>
              <a:t>It is, therefore, important to understand the structure within your Conference and the requirements to move from one status to other</a:t>
            </a:r>
          </a:p>
          <a:p>
            <a:pPr lvl="1"/>
            <a:r>
              <a:rPr lang="en-US" dirty="0" smtClean="0"/>
              <a:t>Different status, different privileges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052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Arizona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Group</a:t>
            </a:r>
          </a:p>
          <a:p>
            <a:r>
              <a:rPr lang="en-US" dirty="0" smtClean="0"/>
              <a:t>Company</a:t>
            </a:r>
          </a:p>
          <a:p>
            <a:r>
              <a:rPr lang="en-US" dirty="0" smtClean="0"/>
              <a:t>Church</a:t>
            </a:r>
          </a:p>
          <a:p>
            <a:r>
              <a:rPr lang="en-US" dirty="0" smtClean="0"/>
              <a:t>Workbook for each status</a:t>
            </a:r>
          </a:p>
          <a:p>
            <a:r>
              <a:rPr lang="en-US" dirty="0" smtClean="0"/>
              <a:t>Guidelines</a:t>
            </a:r>
          </a:p>
          <a:p>
            <a:pPr lvl="1"/>
            <a:r>
              <a:rPr lang="en-US" dirty="0" smtClean="0"/>
              <a:t>Size</a:t>
            </a:r>
          </a:p>
          <a:p>
            <a:pPr lvl="1"/>
            <a:r>
              <a:rPr lang="en-US" dirty="0" smtClean="0"/>
              <a:t>Composition</a:t>
            </a:r>
          </a:p>
          <a:p>
            <a:pPr lvl="1"/>
            <a:r>
              <a:rPr lang="en-US" dirty="0" smtClean="0"/>
              <a:t>Tithe</a:t>
            </a:r>
          </a:p>
          <a:p>
            <a:pPr lvl="1"/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Progress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788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Must come under the sponsorship of an organized church/district with a full-time pastor</a:t>
            </a:r>
          </a:p>
          <a:p>
            <a:pPr lvl="1"/>
            <a:r>
              <a:rPr lang="en-US" dirty="0" smtClean="0"/>
              <a:t>Or under the Conference “church”</a:t>
            </a:r>
          </a:p>
          <a:p>
            <a:r>
              <a:rPr lang="en-US" dirty="0" smtClean="0"/>
              <a:t>To develop a ministry to a target audience, to plant work in an un-entered area</a:t>
            </a:r>
          </a:p>
          <a:p>
            <a:r>
              <a:rPr lang="en-US" dirty="0" smtClean="0"/>
              <a:t>Formation</a:t>
            </a:r>
          </a:p>
          <a:p>
            <a:pPr lvl="1"/>
            <a:r>
              <a:rPr lang="en-US" dirty="0" smtClean="0"/>
              <a:t>Could start with members of an existing church</a:t>
            </a:r>
          </a:p>
          <a:p>
            <a:r>
              <a:rPr lang="en-US" dirty="0" smtClean="0"/>
              <a:t>Sponsorship</a:t>
            </a:r>
          </a:p>
          <a:p>
            <a:pPr lvl="1"/>
            <a:r>
              <a:rPr lang="en-US" dirty="0" smtClean="0"/>
              <a:t>Until it reaches Company status, Group remains part of the Sponsoring Church</a:t>
            </a:r>
          </a:p>
          <a:p>
            <a:r>
              <a:rPr lang="en-US" dirty="0" smtClean="0"/>
              <a:t>Finances</a:t>
            </a:r>
          </a:p>
          <a:p>
            <a:pPr lvl="1"/>
            <a:r>
              <a:rPr lang="en-US" dirty="0" smtClean="0"/>
              <a:t>Handles through the treasury of the Sponsoring Church</a:t>
            </a:r>
          </a:p>
          <a:p>
            <a:r>
              <a:rPr lang="en-US" dirty="0" smtClean="0"/>
              <a:t>Review</a:t>
            </a:r>
          </a:p>
          <a:p>
            <a:pPr lvl="1"/>
            <a:r>
              <a:rPr lang="en-US" dirty="0" smtClean="0"/>
              <a:t>Periodic review by Sponsoring Church and the Ministerial Director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910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815</Words>
  <Application>Microsoft Office PowerPoint</Application>
  <PresentationFormat>Widescreen</PresentationFormat>
  <Paragraphs>130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Church Guidelines</vt:lpstr>
      <vt:lpstr>Basic Rules for Churches </vt:lpstr>
      <vt:lpstr>Basic Things to Do</vt:lpstr>
      <vt:lpstr>PaGAF-Church-Leadership Council</vt:lpstr>
      <vt:lpstr>Our Work</vt:lpstr>
      <vt:lpstr>Structure</vt:lpstr>
      <vt:lpstr>At the Conference Level</vt:lpstr>
      <vt:lpstr>Example: Arizona Conference</vt:lpstr>
      <vt:lpstr>Group</vt:lpstr>
      <vt:lpstr>Company</vt:lpstr>
      <vt:lpstr>Church</vt:lpstr>
      <vt:lpstr>Arizona Conference – Church Status</vt:lpstr>
      <vt:lpstr>Arizona Conference – Church Pastor</vt:lpstr>
      <vt:lpstr>Financial Issues in Getting a Pastor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Guidelines</dc:title>
  <dc:creator>Peter Okrah</dc:creator>
  <cp:lastModifiedBy>Peter Okrah</cp:lastModifiedBy>
  <cp:revision>19</cp:revision>
  <dcterms:created xsi:type="dcterms:W3CDTF">2020-02-28T19:25:07Z</dcterms:created>
  <dcterms:modified xsi:type="dcterms:W3CDTF">2020-02-29T21:55:29Z</dcterms:modified>
</cp:coreProperties>
</file>