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9" r:id="rId4"/>
    <p:sldId id="257" r:id="rId5"/>
    <p:sldId id="262" r:id="rId6"/>
    <p:sldId id="258" r:id="rId7"/>
    <p:sldId id="264" r:id="rId8"/>
    <p:sldId id="260" r:id="rId9"/>
    <p:sldId id="261"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81"/>
    <p:restoredTop sz="94694"/>
  </p:normalViewPr>
  <p:slideViewPr>
    <p:cSldViewPr snapToGrid="0" snapToObjects="1">
      <p:cViewPr varScale="1">
        <p:scale>
          <a:sx n="67" d="100"/>
          <a:sy n="67" d="100"/>
        </p:scale>
        <p:origin x="176"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2/29/20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2/29/20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2/29/20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2/29/20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2/29/20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2/29/20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2/29/20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2/29/20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2/29/20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2/29/20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a:pPr/>
              <a:t>2/29/20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a:pPr/>
              <a:t>2/29/20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8">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C02660D-F4EC-3B42-B8A5-17D92AD961FD}"/>
              </a:ext>
            </a:extLst>
          </p:cNvPr>
          <p:cNvSpPr>
            <a:spLocks noGrp="1"/>
          </p:cNvSpPr>
          <p:nvPr>
            <p:ph type="ctrTitle"/>
          </p:nvPr>
        </p:nvSpPr>
        <p:spPr>
          <a:xfrm>
            <a:off x="659301" y="1474969"/>
            <a:ext cx="2823919" cy="1868760"/>
          </a:xfrm>
        </p:spPr>
        <p:txBody>
          <a:bodyPr>
            <a:normAutofit/>
          </a:bodyPr>
          <a:lstStyle/>
          <a:p>
            <a:r>
              <a:rPr lang="en-US" sz="3600" dirty="0">
                <a:latin typeface="Cambria" panose="02040503050406030204" pitchFamily="18" charset="0"/>
                <a:cs typeface="Times New Roman" panose="02020603050405020304" pitchFamily="18" charset="0"/>
              </a:rPr>
              <a:t>Sustaining The Spirit Of Revival</a:t>
            </a:r>
          </a:p>
        </p:txBody>
      </p:sp>
      <p:sp>
        <p:nvSpPr>
          <p:cNvPr id="3" name="Subtitle 2">
            <a:extLst>
              <a:ext uri="{FF2B5EF4-FFF2-40B4-BE49-F238E27FC236}">
                <a16:creationId xmlns:a16="http://schemas.microsoft.com/office/drawing/2014/main" id="{A3CC9649-911F-C541-80F7-42E207A1CA6F}"/>
              </a:ext>
            </a:extLst>
          </p:cNvPr>
          <p:cNvSpPr>
            <a:spLocks noGrp="1"/>
          </p:cNvSpPr>
          <p:nvPr>
            <p:ph type="subTitle" idx="1"/>
          </p:nvPr>
        </p:nvSpPr>
        <p:spPr>
          <a:xfrm>
            <a:off x="659302" y="3531204"/>
            <a:ext cx="2823919" cy="1610643"/>
          </a:xfrm>
        </p:spPr>
        <p:txBody>
          <a:bodyPr>
            <a:normAutofit/>
          </a:bodyPr>
          <a:lstStyle/>
          <a:p>
            <a:r>
              <a:rPr lang="en-US" sz="1600" dirty="0"/>
              <a:t>Abigail Nyantakyi, J.d.</a:t>
            </a:r>
          </a:p>
        </p:txBody>
      </p:sp>
      <p:cxnSp>
        <p:nvCxnSpPr>
          <p:cNvPr id="21" name="Straight Connector 20">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4" name="Rectangle 23">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4" descr="A group of people posing for the camera&#10;&#10;Description automatically generated">
            <a:extLst>
              <a:ext uri="{FF2B5EF4-FFF2-40B4-BE49-F238E27FC236}">
                <a16:creationId xmlns:a16="http://schemas.microsoft.com/office/drawing/2014/main" id="{5B6159E5-F4FE-B14E-B360-E4BF46F176E3}"/>
              </a:ext>
            </a:extLst>
          </p:cNvPr>
          <p:cNvPicPr>
            <a:picLocks noChangeAspect="1"/>
          </p:cNvPicPr>
          <p:nvPr/>
        </p:nvPicPr>
        <p:blipFill rotWithShape="1">
          <a:blip r:embed="rId2"/>
          <a:srcRect r="-2" b="9172"/>
          <a:stretch/>
        </p:blipFill>
        <p:spPr>
          <a:xfrm>
            <a:off x="4618374" y="1116345"/>
            <a:ext cx="6282919" cy="3866172"/>
          </a:xfrm>
          <a:prstGeom prst="rect">
            <a:avLst/>
          </a:prstGeom>
        </p:spPr>
      </p:pic>
      <p:pic>
        <p:nvPicPr>
          <p:cNvPr id="27" name="Picture 26">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13766"/>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ED5B-B48D-A14E-BF3A-71717804F3AF}"/>
              </a:ext>
            </a:extLst>
          </p:cNvPr>
          <p:cNvSpPr>
            <a:spLocks noGrp="1"/>
          </p:cNvSpPr>
          <p:nvPr>
            <p:ph type="title"/>
          </p:nvPr>
        </p:nvSpPr>
        <p:spPr/>
        <p:txBody>
          <a:bodyPr/>
          <a:lstStyle/>
          <a:p>
            <a:pPr algn="ctr"/>
            <a:r>
              <a:rPr lang="en-US" dirty="0"/>
              <a:t>Judah vs. David</a:t>
            </a:r>
          </a:p>
        </p:txBody>
      </p:sp>
      <p:sp>
        <p:nvSpPr>
          <p:cNvPr id="4" name="Text Placeholder 3">
            <a:extLst>
              <a:ext uri="{FF2B5EF4-FFF2-40B4-BE49-F238E27FC236}">
                <a16:creationId xmlns:a16="http://schemas.microsoft.com/office/drawing/2014/main" id="{62F6F2B5-1ACE-ED42-AC99-4C84D8EAE488}"/>
              </a:ext>
            </a:extLst>
          </p:cNvPr>
          <p:cNvSpPr>
            <a:spLocks noGrp="1"/>
          </p:cNvSpPr>
          <p:nvPr>
            <p:ph type="body" idx="1"/>
          </p:nvPr>
        </p:nvSpPr>
        <p:spPr/>
        <p:txBody>
          <a:bodyPr/>
          <a:lstStyle/>
          <a:p>
            <a:r>
              <a:rPr lang="en-US" dirty="0"/>
              <a:t>Judah</a:t>
            </a:r>
          </a:p>
        </p:txBody>
      </p:sp>
      <p:sp>
        <p:nvSpPr>
          <p:cNvPr id="5" name="Content Placeholder 4">
            <a:extLst>
              <a:ext uri="{FF2B5EF4-FFF2-40B4-BE49-F238E27FC236}">
                <a16:creationId xmlns:a16="http://schemas.microsoft.com/office/drawing/2014/main" id="{4D2DE00B-B268-5C45-9E57-8E0B74308750}"/>
              </a:ext>
            </a:extLst>
          </p:cNvPr>
          <p:cNvSpPr>
            <a:spLocks noGrp="1"/>
          </p:cNvSpPr>
          <p:nvPr>
            <p:ph sz="half" idx="2"/>
          </p:nvPr>
        </p:nvSpPr>
        <p:spPr/>
        <p:txBody>
          <a:bodyPr>
            <a:normAutofit/>
          </a:bodyPr>
          <a:lstStyle/>
          <a:p>
            <a:r>
              <a:rPr lang="en-US" dirty="0"/>
              <a:t>Had influence though not the eldest son.</a:t>
            </a:r>
          </a:p>
          <a:p>
            <a:r>
              <a:rPr lang="en-US" dirty="0"/>
              <a:t>Sold Joseph into Slavery.</a:t>
            </a:r>
          </a:p>
          <a:p>
            <a:r>
              <a:rPr lang="en-US" dirty="0"/>
              <a:t>Tamar </a:t>
            </a:r>
          </a:p>
        </p:txBody>
      </p:sp>
      <p:sp>
        <p:nvSpPr>
          <p:cNvPr id="6" name="Text Placeholder 5">
            <a:extLst>
              <a:ext uri="{FF2B5EF4-FFF2-40B4-BE49-F238E27FC236}">
                <a16:creationId xmlns:a16="http://schemas.microsoft.com/office/drawing/2014/main" id="{90EC2138-D5B9-7F4B-954A-0535CD615F26}"/>
              </a:ext>
            </a:extLst>
          </p:cNvPr>
          <p:cNvSpPr>
            <a:spLocks noGrp="1"/>
          </p:cNvSpPr>
          <p:nvPr>
            <p:ph type="body" sz="quarter" idx="3"/>
          </p:nvPr>
        </p:nvSpPr>
        <p:spPr/>
        <p:txBody>
          <a:bodyPr/>
          <a:lstStyle/>
          <a:p>
            <a:r>
              <a:rPr lang="en-US" dirty="0"/>
              <a:t>David</a:t>
            </a:r>
          </a:p>
        </p:txBody>
      </p:sp>
      <p:sp>
        <p:nvSpPr>
          <p:cNvPr id="7" name="Content Placeholder 6">
            <a:extLst>
              <a:ext uri="{FF2B5EF4-FFF2-40B4-BE49-F238E27FC236}">
                <a16:creationId xmlns:a16="http://schemas.microsoft.com/office/drawing/2014/main" id="{C1A82089-A65F-174F-959D-55B33F342305}"/>
              </a:ext>
            </a:extLst>
          </p:cNvPr>
          <p:cNvSpPr>
            <a:spLocks noGrp="1"/>
          </p:cNvSpPr>
          <p:nvPr>
            <p:ph sz="quarter" idx="4"/>
          </p:nvPr>
        </p:nvSpPr>
        <p:spPr/>
        <p:txBody>
          <a:bodyPr>
            <a:normAutofit/>
          </a:bodyPr>
          <a:lstStyle/>
          <a:p>
            <a:r>
              <a:rPr lang="en-US" dirty="0"/>
              <a:t>Was anointed king as the youngest son.</a:t>
            </a:r>
          </a:p>
          <a:p>
            <a:r>
              <a:rPr lang="en-US" dirty="0"/>
              <a:t>Tried to trick Uriah to sleep with Bathsheba to hide his sin before killing him.</a:t>
            </a:r>
          </a:p>
          <a:p>
            <a:r>
              <a:rPr lang="en-US" dirty="0"/>
              <a:t>Bathsheba</a:t>
            </a:r>
          </a:p>
          <a:p>
            <a:endParaRPr lang="en-US" dirty="0"/>
          </a:p>
        </p:txBody>
      </p:sp>
    </p:spTree>
    <p:extLst>
      <p:ext uri="{BB962C8B-B14F-4D97-AF65-F5344CB8AC3E}">
        <p14:creationId xmlns:p14="http://schemas.microsoft.com/office/powerpoint/2010/main" val="306911081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7C4CB1-FD8E-B849-B606-3DD98AE384D8}"/>
              </a:ext>
            </a:extLst>
          </p:cNvPr>
          <p:cNvSpPr>
            <a:spLocks noGrp="1"/>
          </p:cNvSpPr>
          <p:nvPr>
            <p:ph type="title"/>
          </p:nvPr>
        </p:nvSpPr>
        <p:spPr/>
        <p:txBody>
          <a:bodyPr/>
          <a:lstStyle/>
          <a:p>
            <a:r>
              <a:rPr lang="en-US" dirty="0"/>
              <a:t>Genesis 29:35</a:t>
            </a:r>
          </a:p>
        </p:txBody>
      </p:sp>
      <p:sp>
        <p:nvSpPr>
          <p:cNvPr id="8" name="Content Placeholder 7">
            <a:extLst>
              <a:ext uri="{FF2B5EF4-FFF2-40B4-BE49-F238E27FC236}">
                <a16:creationId xmlns:a16="http://schemas.microsoft.com/office/drawing/2014/main" id="{C3C29495-EEF4-0241-BC5D-5BFF3A4F0E80}"/>
              </a:ext>
            </a:extLst>
          </p:cNvPr>
          <p:cNvSpPr>
            <a:spLocks noGrp="1"/>
          </p:cNvSpPr>
          <p:nvPr>
            <p:ph idx="1"/>
          </p:nvPr>
        </p:nvSpPr>
        <p:spPr/>
        <p:txBody>
          <a:bodyPr/>
          <a:lstStyle/>
          <a:p>
            <a:r>
              <a:rPr lang="en-US" dirty="0">
                <a:latin typeface="Apple Chancery" panose="03020702040506060504" pitchFamily="66" charset="-79"/>
                <a:cs typeface="Apple Chancery" panose="03020702040506060504" pitchFamily="66" charset="-79"/>
              </a:rPr>
              <a:t>She conceived again, and when she gave birth to a son she said, “This time </a:t>
            </a:r>
            <a:r>
              <a:rPr lang="en-US" b="1" dirty="0">
                <a:latin typeface="Apple Chancery" panose="03020702040506060504" pitchFamily="66" charset="-79"/>
                <a:cs typeface="Apple Chancery" panose="03020702040506060504" pitchFamily="66" charset="-79"/>
              </a:rPr>
              <a:t>I will praise the </a:t>
            </a:r>
            <a:r>
              <a:rPr lang="en-US" b="1" cap="small" dirty="0">
                <a:latin typeface="Apple Chancery" panose="03020702040506060504" pitchFamily="66" charset="-79"/>
                <a:cs typeface="Apple Chancery" panose="03020702040506060504" pitchFamily="66" charset="-79"/>
              </a:rPr>
              <a:t>Lord</a:t>
            </a:r>
            <a:r>
              <a:rPr lang="en-US" b="1" dirty="0">
                <a:latin typeface="Apple Chancery" panose="03020702040506060504" pitchFamily="66" charset="-79"/>
                <a:cs typeface="Apple Chancery" panose="03020702040506060504" pitchFamily="66" charset="-79"/>
              </a:rPr>
              <a:t>.” So she named him Judah</a:t>
            </a:r>
            <a:r>
              <a:rPr lang="en-US" dirty="0">
                <a:latin typeface="Apple Chancery" panose="03020702040506060504" pitchFamily="66" charset="-79"/>
                <a:cs typeface="Apple Chancery" panose="03020702040506060504" pitchFamily="66" charset="-79"/>
              </a:rPr>
              <a:t>.</a:t>
            </a:r>
            <a:r>
              <a:rPr lang="en-US" baseline="30000" dirty="0">
                <a:latin typeface="Apple Chancery" panose="03020702040506060504" pitchFamily="66" charset="-79"/>
                <a:cs typeface="Apple Chancery" panose="03020702040506060504" pitchFamily="66" charset="-79"/>
              </a:rPr>
              <a:t> </a:t>
            </a:r>
            <a:r>
              <a:rPr lang="en-US" dirty="0">
                <a:latin typeface="Apple Chancery" panose="03020702040506060504" pitchFamily="66" charset="-79"/>
                <a:cs typeface="Apple Chancery" panose="03020702040506060504" pitchFamily="66" charset="-79"/>
              </a:rPr>
              <a:t>Then she stopped having children.</a:t>
            </a:r>
          </a:p>
        </p:txBody>
      </p:sp>
    </p:spTree>
    <p:extLst>
      <p:ext uri="{BB962C8B-B14F-4D97-AF65-F5344CB8AC3E}">
        <p14:creationId xmlns:p14="http://schemas.microsoft.com/office/powerpoint/2010/main" val="3199351270"/>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5893-6FE8-0E40-BF7B-5335A5B4D6CE}"/>
              </a:ext>
            </a:extLst>
          </p:cNvPr>
          <p:cNvSpPr>
            <a:spLocks noGrp="1"/>
          </p:cNvSpPr>
          <p:nvPr>
            <p:ph type="title"/>
          </p:nvPr>
        </p:nvSpPr>
        <p:spPr/>
        <p:txBody>
          <a:bodyPr/>
          <a:lstStyle/>
          <a:p>
            <a:r>
              <a:rPr lang="en-US" dirty="0"/>
              <a:t>Psalm 9:1</a:t>
            </a:r>
          </a:p>
        </p:txBody>
      </p:sp>
      <p:sp>
        <p:nvSpPr>
          <p:cNvPr id="3" name="Content Placeholder 2">
            <a:extLst>
              <a:ext uri="{FF2B5EF4-FFF2-40B4-BE49-F238E27FC236}">
                <a16:creationId xmlns:a16="http://schemas.microsoft.com/office/drawing/2014/main" id="{F6F010F6-B759-7440-89AA-0C9DBBEE0279}"/>
              </a:ext>
            </a:extLst>
          </p:cNvPr>
          <p:cNvSpPr>
            <a:spLocks noGrp="1"/>
          </p:cNvSpPr>
          <p:nvPr>
            <p:ph idx="1"/>
          </p:nvPr>
        </p:nvSpPr>
        <p:spPr/>
        <p:txBody>
          <a:bodyPr/>
          <a:lstStyle/>
          <a:p>
            <a:r>
              <a:rPr lang="en-US" dirty="0">
                <a:latin typeface="Apple Chancery" panose="03020702040506060504" pitchFamily="66" charset="-79"/>
                <a:cs typeface="Apple Chancery" panose="03020702040506060504" pitchFamily="66" charset="-79"/>
              </a:rPr>
              <a:t>I will praise you, O Lord, with all my heart; I will tell of your wonders.</a:t>
            </a:r>
          </a:p>
        </p:txBody>
      </p:sp>
    </p:spTree>
    <p:extLst>
      <p:ext uri="{BB962C8B-B14F-4D97-AF65-F5344CB8AC3E}">
        <p14:creationId xmlns:p14="http://schemas.microsoft.com/office/powerpoint/2010/main" val="2391014598"/>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F841-4CC6-A144-9470-460B920A59C5}"/>
              </a:ext>
            </a:extLst>
          </p:cNvPr>
          <p:cNvSpPr>
            <a:spLocks noGrp="1"/>
          </p:cNvSpPr>
          <p:nvPr>
            <p:ph type="title"/>
          </p:nvPr>
        </p:nvSpPr>
        <p:spPr/>
        <p:txBody>
          <a:bodyPr/>
          <a:lstStyle/>
          <a:p>
            <a:pPr algn="ctr"/>
            <a:r>
              <a:rPr lang="en-US" dirty="0"/>
              <a:t>Praise</a:t>
            </a:r>
          </a:p>
        </p:txBody>
      </p:sp>
      <p:sp>
        <p:nvSpPr>
          <p:cNvPr id="4" name="Content Placeholder 3">
            <a:extLst>
              <a:ext uri="{FF2B5EF4-FFF2-40B4-BE49-F238E27FC236}">
                <a16:creationId xmlns:a16="http://schemas.microsoft.com/office/drawing/2014/main" id="{34173A51-35C8-984D-9ED1-B30201E36838}"/>
              </a:ext>
            </a:extLst>
          </p:cNvPr>
          <p:cNvSpPr>
            <a:spLocks noGrp="1"/>
          </p:cNvSpPr>
          <p:nvPr>
            <p:ph idx="1"/>
          </p:nvPr>
        </p:nvSpPr>
        <p:spPr/>
        <p:txBody>
          <a:bodyPr/>
          <a:lstStyle/>
          <a:p>
            <a:r>
              <a:rPr lang="en-US" dirty="0"/>
              <a:t>(1) Connects our hearts to the heart of God</a:t>
            </a:r>
          </a:p>
          <a:p>
            <a:r>
              <a:rPr lang="en-US" dirty="0"/>
              <a:t>(2) Opens us up to God’s Blessings </a:t>
            </a:r>
          </a:p>
        </p:txBody>
      </p:sp>
    </p:spTree>
    <p:extLst>
      <p:ext uri="{BB962C8B-B14F-4D97-AF65-F5344CB8AC3E}">
        <p14:creationId xmlns:p14="http://schemas.microsoft.com/office/powerpoint/2010/main" val="3272239739"/>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E141DF-1F13-AB45-B026-585C0D4D5ACB}"/>
              </a:ext>
            </a:extLst>
          </p:cNvPr>
          <p:cNvSpPr txBox="1"/>
          <p:nvPr/>
        </p:nvSpPr>
        <p:spPr>
          <a:xfrm>
            <a:off x="1567543" y="1377538"/>
            <a:ext cx="8942119" cy="1569660"/>
          </a:xfrm>
          <a:prstGeom prst="rect">
            <a:avLst/>
          </a:prstGeom>
          <a:noFill/>
        </p:spPr>
        <p:txBody>
          <a:bodyPr wrap="square" rtlCol="0">
            <a:spAutoFit/>
          </a:bodyPr>
          <a:lstStyle/>
          <a:p>
            <a:r>
              <a:rPr lang="en-US" sz="3200" dirty="0">
                <a:latin typeface="Apple Chancery" panose="03020702040506060504" pitchFamily="66" charset="-79"/>
                <a:cs typeface="Apple Chancery" panose="03020702040506060504" pitchFamily="66" charset="-79"/>
              </a:rPr>
              <a:t>Train up a child in the way he should go, And when he is old he will not depart from it –</a:t>
            </a:r>
            <a:r>
              <a:rPr lang="en-US" sz="3200" dirty="0">
                <a:cs typeface="Apple Chancery" panose="03020702040506060504" pitchFamily="66" charset="-79"/>
              </a:rPr>
              <a:t>Proverbs 22:6.</a:t>
            </a:r>
          </a:p>
        </p:txBody>
      </p:sp>
    </p:spTree>
    <p:extLst>
      <p:ext uri="{BB962C8B-B14F-4D97-AF65-F5344CB8AC3E}">
        <p14:creationId xmlns:p14="http://schemas.microsoft.com/office/powerpoint/2010/main" val="3851417646"/>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88BB2-2369-E240-83AA-EBE5324DA4C4}"/>
              </a:ext>
            </a:extLst>
          </p:cNvPr>
          <p:cNvSpPr txBox="1"/>
          <p:nvPr/>
        </p:nvSpPr>
        <p:spPr>
          <a:xfrm>
            <a:off x="1587062" y="1545020"/>
            <a:ext cx="9017876" cy="1569660"/>
          </a:xfrm>
          <a:prstGeom prst="rect">
            <a:avLst/>
          </a:prstGeom>
          <a:noFill/>
        </p:spPr>
        <p:txBody>
          <a:bodyPr wrap="square" rtlCol="0">
            <a:spAutoFit/>
          </a:bodyPr>
          <a:lstStyle/>
          <a:p>
            <a:r>
              <a:rPr lang="en-US" sz="3200" dirty="0">
                <a:latin typeface="Apple Chancery" panose="03020702040506060504" pitchFamily="66" charset="-79"/>
                <a:cs typeface="Apple Chancery" panose="03020702040506060504" pitchFamily="66" charset="-79"/>
              </a:rPr>
              <a:t>“A Revival of true godliness among us is the greatest and most urgent of all our needs. To seek this should be our first work.” -</a:t>
            </a:r>
            <a:r>
              <a:rPr lang="en-US" sz="3200" dirty="0"/>
              <a:t>Review and Herald.</a:t>
            </a:r>
          </a:p>
        </p:txBody>
      </p:sp>
    </p:spTree>
    <p:extLst>
      <p:ext uri="{BB962C8B-B14F-4D97-AF65-F5344CB8AC3E}">
        <p14:creationId xmlns:p14="http://schemas.microsoft.com/office/powerpoint/2010/main" val="231156155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C719-CA48-F147-94CE-A6D9171F2193}"/>
              </a:ext>
            </a:extLst>
          </p:cNvPr>
          <p:cNvSpPr>
            <a:spLocks noGrp="1"/>
          </p:cNvSpPr>
          <p:nvPr>
            <p:ph type="title"/>
          </p:nvPr>
        </p:nvSpPr>
        <p:spPr/>
        <p:txBody>
          <a:bodyPr/>
          <a:lstStyle/>
          <a:p>
            <a:pPr algn="ctr"/>
            <a:r>
              <a:rPr lang="en-US" dirty="0"/>
              <a:t>Sustain-ability</a:t>
            </a:r>
          </a:p>
        </p:txBody>
      </p:sp>
      <p:sp>
        <p:nvSpPr>
          <p:cNvPr id="3" name="Content Placeholder 2">
            <a:extLst>
              <a:ext uri="{FF2B5EF4-FFF2-40B4-BE49-F238E27FC236}">
                <a16:creationId xmlns:a16="http://schemas.microsoft.com/office/drawing/2014/main" id="{78DFE1C2-46ED-AA45-B709-149D162852C8}"/>
              </a:ext>
            </a:extLst>
          </p:cNvPr>
          <p:cNvSpPr>
            <a:spLocks noGrp="1"/>
          </p:cNvSpPr>
          <p:nvPr>
            <p:ph idx="1"/>
          </p:nvPr>
        </p:nvSpPr>
        <p:spPr/>
        <p:txBody>
          <a:bodyPr/>
          <a:lstStyle/>
          <a:p>
            <a:r>
              <a:rPr lang="en-US" dirty="0"/>
              <a:t>Perfection</a:t>
            </a:r>
          </a:p>
          <a:p>
            <a:r>
              <a:rPr lang="en-US" dirty="0"/>
              <a:t>Apostasy </a:t>
            </a:r>
          </a:p>
          <a:p>
            <a:r>
              <a:rPr lang="en-US" dirty="0"/>
              <a:t>Revival </a:t>
            </a:r>
          </a:p>
          <a:p>
            <a:r>
              <a:rPr lang="en-US" dirty="0"/>
              <a:t>Reformation</a:t>
            </a:r>
          </a:p>
        </p:txBody>
      </p:sp>
      <p:cxnSp>
        <p:nvCxnSpPr>
          <p:cNvPr id="8" name="Straight Arrow Connector 7">
            <a:extLst>
              <a:ext uri="{FF2B5EF4-FFF2-40B4-BE49-F238E27FC236}">
                <a16:creationId xmlns:a16="http://schemas.microsoft.com/office/drawing/2014/main" id="{DBF3A445-9F03-B949-9C70-645854DC6978}"/>
              </a:ext>
            </a:extLst>
          </p:cNvPr>
          <p:cNvCxnSpPr>
            <a:cxnSpLocks/>
          </p:cNvCxnSpPr>
          <p:nvPr/>
        </p:nvCxnSpPr>
        <p:spPr>
          <a:xfrm flipH="1" flipV="1">
            <a:off x="2980707" y="2343716"/>
            <a:ext cx="1258784"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6DFACA2-E496-D24A-9B7F-D88E42B568EC}"/>
              </a:ext>
            </a:extLst>
          </p:cNvPr>
          <p:cNvCxnSpPr>
            <a:cxnSpLocks/>
          </p:cNvCxnSpPr>
          <p:nvPr/>
        </p:nvCxnSpPr>
        <p:spPr>
          <a:xfrm flipH="1">
            <a:off x="3241963" y="2866230"/>
            <a:ext cx="997528" cy="71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28923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8C7D-6A95-0C43-A4AA-618DA5029AC5}"/>
              </a:ext>
            </a:extLst>
          </p:cNvPr>
          <p:cNvSpPr>
            <a:spLocks noGrp="1"/>
          </p:cNvSpPr>
          <p:nvPr>
            <p:ph type="title"/>
          </p:nvPr>
        </p:nvSpPr>
        <p:spPr/>
        <p:txBody>
          <a:bodyPr/>
          <a:lstStyle/>
          <a:p>
            <a:pPr algn="ctr"/>
            <a:r>
              <a:rPr lang="en-US" dirty="0"/>
              <a:t>Perfection </a:t>
            </a:r>
          </a:p>
        </p:txBody>
      </p:sp>
      <p:sp>
        <p:nvSpPr>
          <p:cNvPr id="3" name="Content Placeholder 2">
            <a:extLst>
              <a:ext uri="{FF2B5EF4-FFF2-40B4-BE49-F238E27FC236}">
                <a16:creationId xmlns:a16="http://schemas.microsoft.com/office/drawing/2014/main" id="{77E5A8D7-1E3F-DD43-985B-43D76C037A66}"/>
              </a:ext>
            </a:extLst>
          </p:cNvPr>
          <p:cNvSpPr>
            <a:spLocks noGrp="1"/>
          </p:cNvSpPr>
          <p:nvPr>
            <p:ph idx="1"/>
          </p:nvPr>
        </p:nvSpPr>
        <p:spPr/>
        <p:txBody>
          <a:bodyPr/>
          <a:lstStyle/>
          <a:p>
            <a:r>
              <a:rPr lang="en-US" dirty="0"/>
              <a:t>God created mankind in his own image; male and female he created them…</a:t>
            </a:r>
            <a:r>
              <a:rPr lang="en-US" b="1" dirty="0"/>
              <a:t>(Genesis1:27).  </a:t>
            </a:r>
            <a:r>
              <a:rPr lang="en-US" dirty="0"/>
              <a:t>God saw all that he had made, and it was very good.  </a:t>
            </a:r>
            <a:r>
              <a:rPr lang="en-US" b="1" dirty="0"/>
              <a:t>(Genesis 1:31).</a:t>
            </a:r>
          </a:p>
          <a:p>
            <a:r>
              <a:rPr lang="en-US" b="1" dirty="0"/>
              <a:t>Hebrews 10:14</a:t>
            </a:r>
            <a:r>
              <a:rPr lang="en-US" dirty="0"/>
              <a:t>  “For by one sacrifice he has made perfect forever those who are being made holy.” </a:t>
            </a:r>
          </a:p>
        </p:txBody>
      </p:sp>
    </p:spTree>
    <p:extLst>
      <p:ext uri="{BB962C8B-B14F-4D97-AF65-F5344CB8AC3E}">
        <p14:creationId xmlns:p14="http://schemas.microsoft.com/office/powerpoint/2010/main" val="970766113"/>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6AA7-E35F-3449-9C2E-460BD1D252D2}"/>
              </a:ext>
            </a:extLst>
          </p:cNvPr>
          <p:cNvSpPr>
            <a:spLocks noGrp="1"/>
          </p:cNvSpPr>
          <p:nvPr>
            <p:ph type="title"/>
          </p:nvPr>
        </p:nvSpPr>
        <p:spPr/>
        <p:txBody>
          <a:bodyPr/>
          <a:lstStyle/>
          <a:p>
            <a:pPr algn="ctr"/>
            <a:r>
              <a:rPr lang="en-US" dirty="0"/>
              <a:t>Apostasy</a:t>
            </a:r>
          </a:p>
        </p:txBody>
      </p:sp>
      <p:sp>
        <p:nvSpPr>
          <p:cNvPr id="3" name="Content Placeholder 2">
            <a:extLst>
              <a:ext uri="{FF2B5EF4-FFF2-40B4-BE49-F238E27FC236}">
                <a16:creationId xmlns:a16="http://schemas.microsoft.com/office/drawing/2014/main" id="{B6C7B9AC-EDF9-B845-ADAE-2CEC127D1BF0}"/>
              </a:ext>
            </a:extLst>
          </p:cNvPr>
          <p:cNvSpPr>
            <a:spLocks noGrp="1"/>
          </p:cNvSpPr>
          <p:nvPr>
            <p:ph idx="1"/>
          </p:nvPr>
        </p:nvSpPr>
        <p:spPr>
          <a:xfrm>
            <a:off x="1199408" y="1991982"/>
            <a:ext cx="10057327" cy="3791302"/>
          </a:xfrm>
        </p:spPr>
        <p:txBody>
          <a:bodyPr>
            <a:normAutofit/>
          </a:bodyPr>
          <a:lstStyle/>
          <a:p>
            <a:r>
              <a:rPr lang="en-US" dirty="0"/>
              <a:t>Apostasy:</a:t>
            </a:r>
          </a:p>
          <a:p>
            <a:pPr lvl="1"/>
            <a:r>
              <a:rPr lang="en-US" dirty="0"/>
              <a:t>(1) an act of refusing to continue to follow, obey, or recognize a religious faith</a:t>
            </a:r>
          </a:p>
          <a:p>
            <a:pPr lvl="1"/>
            <a:r>
              <a:rPr lang="en-US" b="1" dirty="0"/>
              <a:t>(2) abandonment of a previous loyalty</a:t>
            </a:r>
          </a:p>
          <a:p>
            <a:pPr marL="0" indent="0">
              <a:buNone/>
            </a:pPr>
            <a:endParaRPr lang="en-US" dirty="0"/>
          </a:p>
          <a:p>
            <a:endParaRPr lang="en-US" dirty="0"/>
          </a:p>
          <a:p>
            <a:pPr lvl="2"/>
            <a:endParaRPr lang="en-US" dirty="0"/>
          </a:p>
          <a:p>
            <a:pPr lvl="2"/>
            <a:endParaRPr lang="en-US" dirty="0"/>
          </a:p>
        </p:txBody>
      </p:sp>
    </p:spTree>
    <p:extLst>
      <p:ext uri="{BB962C8B-B14F-4D97-AF65-F5344CB8AC3E}">
        <p14:creationId xmlns:p14="http://schemas.microsoft.com/office/powerpoint/2010/main" val="2242467818"/>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F4A6-DFC6-754C-9DC6-11CE01A6C451}"/>
              </a:ext>
            </a:extLst>
          </p:cNvPr>
          <p:cNvSpPr>
            <a:spLocks noGrp="1"/>
          </p:cNvSpPr>
          <p:nvPr>
            <p:ph type="title"/>
          </p:nvPr>
        </p:nvSpPr>
        <p:spPr/>
        <p:txBody>
          <a:bodyPr/>
          <a:lstStyle/>
          <a:p>
            <a:pPr algn="ctr"/>
            <a:r>
              <a:rPr lang="en-US" dirty="0"/>
              <a:t>Judah</a:t>
            </a:r>
          </a:p>
        </p:txBody>
      </p:sp>
      <p:sp>
        <p:nvSpPr>
          <p:cNvPr id="3" name="Content Placeholder 2">
            <a:extLst>
              <a:ext uri="{FF2B5EF4-FFF2-40B4-BE49-F238E27FC236}">
                <a16:creationId xmlns:a16="http://schemas.microsoft.com/office/drawing/2014/main" id="{D5EB25E2-9D8B-CE40-ACD3-EFC5CFEE18B8}"/>
              </a:ext>
            </a:extLst>
          </p:cNvPr>
          <p:cNvSpPr>
            <a:spLocks noGrp="1"/>
          </p:cNvSpPr>
          <p:nvPr>
            <p:ph idx="1"/>
          </p:nvPr>
        </p:nvSpPr>
        <p:spPr/>
        <p:txBody>
          <a:bodyPr/>
          <a:lstStyle/>
          <a:p>
            <a:r>
              <a:rPr lang="en-US" dirty="0"/>
              <a:t>Apostasy</a:t>
            </a:r>
          </a:p>
          <a:p>
            <a:pPr lvl="1"/>
            <a:r>
              <a:rPr lang="en-US" dirty="0"/>
              <a:t>Dinah </a:t>
            </a:r>
            <a:r>
              <a:rPr lang="en-US" dirty="0">
                <a:sym typeface="Wingdings" pitchFamily="2" charset="2"/>
              </a:rPr>
              <a:t> Joseph Tamar </a:t>
            </a:r>
          </a:p>
          <a:p>
            <a:pPr lvl="1"/>
            <a:endParaRPr lang="en-US" dirty="0">
              <a:sym typeface="Wingdings" pitchFamily="2" charset="2"/>
            </a:endParaRPr>
          </a:p>
          <a:p>
            <a:pPr lvl="1"/>
            <a:endParaRPr lang="en-US" dirty="0">
              <a:sym typeface="Wingdings" pitchFamily="2" charset="2"/>
            </a:endParaRPr>
          </a:p>
          <a:p>
            <a:pPr lvl="1"/>
            <a:endParaRPr lang="en-US" dirty="0"/>
          </a:p>
          <a:p>
            <a:pPr lvl="1"/>
            <a:endParaRPr lang="en-US" dirty="0"/>
          </a:p>
        </p:txBody>
      </p:sp>
    </p:spTree>
    <p:extLst>
      <p:ext uri="{BB962C8B-B14F-4D97-AF65-F5344CB8AC3E}">
        <p14:creationId xmlns:p14="http://schemas.microsoft.com/office/powerpoint/2010/main" val="1416147236"/>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5026-F31A-D644-848A-C16E0260D683}"/>
              </a:ext>
            </a:extLst>
          </p:cNvPr>
          <p:cNvSpPr>
            <a:spLocks noGrp="1"/>
          </p:cNvSpPr>
          <p:nvPr>
            <p:ph type="title"/>
          </p:nvPr>
        </p:nvSpPr>
        <p:spPr/>
        <p:txBody>
          <a:bodyPr/>
          <a:lstStyle/>
          <a:p>
            <a:pPr algn="ctr"/>
            <a:r>
              <a:rPr lang="en-US" dirty="0"/>
              <a:t>Revival</a:t>
            </a:r>
          </a:p>
        </p:txBody>
      </p:sp>
      <p:sp>
        <p:nvSpPr>
          <p:cNvPr id="3" name="Content Placeholder 2">
            <a:extLst>
              <a:ext uri="{FF2B5EF4-FFF2-40B4-BE49-F238E27FC236}">
                <a16:creationId xmlns:a16="http://schemas.microsoft.com/office/drawing/2014/main" id="{99BFDDBA-27EF-3F40-A0C0-3F8C9F48FF8C}"/>
              </a:ext>
            </a:extLst>
          </p:cNvPr>
          <p:cNvSpPr>
            <a:spLocks noGrp="1"/>
          </p:cNvSpPr>
          <p:nvPr>
            <p:ph idx="1"/>
          </p:nvPr>
        </p:nvSpPr>
        <p:spPr/>
        <p:txBody>
          <a:bodyPr>
            <a:normAutofit/>
          </a:bodyPr>
          <a:lstStyle/>
          <a:p>
            <a:r>
              <a:rPr lang="en-US" dirty="0"/>
              <a:t>Revival Signifies:</a:t>
            </a:r>
          </a:p>
          <a:p>
            <a:pPr lvl="1"/>
            <a:r>
              <a:rPr lang="en-US" dirty="0"/>
              <a:t>(1) a renewal of spiritual life</a:t>
            </a:r>
          </a:p>
          <a:p>
            <a:pPr lvl="1"/>
            <a:r>
              <a:rPr lang="en-US" dirty="0"/>
              <a:t>(2) a quickening of the powers of mind and heart</a:t>
            </a:r>
          </a:p>
          <a:p>
            <a:pPr lvl="1"/>
            <a:r>
              <a:rPr lang="en-US" dirty="0"/>
              <a:t>(3) a resurrection from spiritual death. </a:t>
            </a:r>
            <a:r>
              <a:rPr lang="en-US" b="1" dirty="0"/>
              <a:t>(Review and Herald)</a:t>
            </a:r>
          </a:p>
        </p:txBody>
      </p:sp>
    </p:spTree>
    <p:extLst>
      <p:ext uri="{BB962C8B-B14F-4D97-AF65-F5344CB8AC3E}">
        <p14:creationId xmlns:p14="http://schemas.microsoft.com/office/powerpoint/2010/main" val="294364944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F737A-4A00-4E4D-A6B3-A89EFFCA7CEC}"/>
              </a:ext>
            </a:extLst>
          </p:cNvPr>
          <p:cNvSpPr>
            <a:spLocks noGrp="1"/>
          </p:cNvSpPr>
          <p:nvPr>
            <p:ph type="title"/>
          </p:nvPr>
        </p:nvSpPr>
        <p:spPr/>
        <p:txBody>
          <a:bodyPr/>
          <a:lstStyle/>
          <a:p>
            <a:pPr algn="ctr"/>
            <a:r>
              <a:rPr lang="en-US" dirty="0"/>
              <a:t>Reformation</a:t>
            </a:r>
          </a:p>
        </p:txBody>
      </p:sp>
      <p:sp>
        <p:nvSpPr>
          <p:cNvPr id="3" name="Content Placeholder 2">
            <a:extLst>
              <a:ext uri="{FF2B5EF4-FFF2-40B4-BE49-F238E27FC236}">
                <a16:creationId xmlns:a16="http://schemas.microsoft.com/office/drawing/2014/main" id="{58A7E0BD-A562-314D-B423-0017C694124E}"/>
              </a:ext>
            </a:extLst>
          </p:cNvPr>
          <p:cNvSpPr>
            <a:spLocks noGrp="1"/>
          </p:cNvSpPr>
          <p:nvPr>
            <p:ph idx="1"/>
          </p:nvPr>
        </p:nvSpPr>
        <p:spPr/>
        <p:txBody>
          <a:bodyPr>
            <a:normAutofit fontScale="92500" lnSpcReduction="10000"/>
          </a:bodyPr>
          <a:lstStyle/>
          <a:p>
            <a:r>
              <a:rPr lang="en-US" dirty="0"/>
              <a:t>Reformation signifies:</a:t>
            </a:r>
          </a:p>
          <a:p>
            <a:pPr lvl="1"/>
            <a:r>
              <a:rPr lang="en-US" dirty="0"/>
              <a:t>(1) a reorganization</a:t>
            </a:r>
          </a:p>
          <a:p>
            <a:pPr lvl="1"/>
            <a:r>
              <a:rPr lang="en-US" dirty="0"/>
              <a:t>(2) a change in ideas and theories</a:t>
            </a:r>
          </a:p>
          <a:p>
            <a:pPr lvl="1"/>
            <a:r>
              <a:rPr lang="en-US" dirty="0"/>
              <a:t>(3) habits and practices. </a:t>
            </a:r>
          </a:p>
          <a:p>
            <a:r>
              <a:rPr lang="en-US" dirty="0"/>
              <a:t>“Reformation will not bring forth the good fruit of righteousness unless it is connected with the revival of the Spirit. Revival and reformation are to do their appointed work, and in doing this work they must blend.” </a:t>
            </a:r>
            <a:r>
              <a:rPr lang="en-US" b="1" dirty="0"/>
              <a:t>(Review and Herald)</a:t>
            </a:r>
          </a:p>
          <a:p>
            <a:r>
              <a:rPr lang="en-US" dirty="0">
                <a:sym typeface="Wingdings" pitchFamily="2" charset="2"/>
              </a:rPr>
              <a:t>Judah  Revival/Reformation</a:t>
            </a:r>
          </a:p>
          <a:p>
            <a:pPr lvl="1"/>
            <a:r>
              <a:rPr lang="en-US" dirty="0">
                <a:sym typeface="Wingdings" pitchFamily="2" charset="2"/>
              </a:rPr>
              <a:t>Guarantor of Benjamin Blessings Genesis 49: 8-12</a:t>
            </a:r>
            <a:endParaRPr lang="en-US" dirty="0"/>
          </a:p>
          <a:p>
            <a:endParaRPr lang="en-US" b="1" dirty="0"/>
          </a:p>
          <a:p>
            <a:endParaRPr lang="en-US" dirty="0"/>
          </a:p>
        </p:txBody>
      </p:sp>
    </p:spTree>
    <p:extLst>
      <p:ext uri="{BB962C8B-B14F-4D97-AF65-F5344CB8AC3E}">
        <p14:creationId xmlns:p14="http://schemas.microsoft.com/office/powerpoint/2010/main" val="17336622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ap:Properties xmlns:vt="http://schemas.openxmlformats.org/officeDocument/2006/docPropsVTypes" xmlns:ap="http://schemas.openxmlformats.org/officeDocument/2006/extended-properties">
  <ap:HeadingPairs>
    <vt:vector baseType="variant" size="6">
      <vt:variant>
        <vt:lpstr>Fonts Used</vt:lpstr>
      </vt:variant>
      <vt:variant>
        <vt:i4>4</vt:i4>
      </vt:variant>
      <vt:variant>
        <vt:lpstr>Theme</vt:lpstr>
      </vt:variant>
      <vt:variant>
        <vt:i4>1</vt:i4>
      </vt:variant>
      <vt:variant>
        <vt:lpstr>Slide Titles</vt:lpstr>
      </vt:variant>
      <vt:variant>
        <vt:i4>13</vt:i4>
      </vt:variant>
    </vt:vector>
  </ap:HeadingPairs>
  <ap:TitlesOfParts>
    <vt:vector baseType="lpstr" size="18">
      <vt:lpstr>Apple Chancery</vt:lpstr>
      <vt:lpstr>Arial</vt:lpstr>
      <vt:lpstr>Cambria</vt:lpstr>
      <vt:lpstr>Gill Sans MT</vt:lpstr>
      <vt:lpstr>Gallery</vt:lpstr>
      <vt:lpstr>Sustaining The Spirit Of Revival</vt:lpstr>
      <vt:lpstr>PowerPoint Presentation</vt:lpstr>
      <vt:lpstr>PowerPoint Presentation</vt:lpstr>
      <vt:lpstr>Sustain-ability</vt:lpstr>
      <vt:lpstr>Perfection </vt:lpstr>
      <vt:lpstr>Apostasy</vt:lpstr>
      <vt:lpstr>Judah</vt:lpstr>
      <vt:lpstr>Revival</vt:lpstr>
      <vt:lpstr>Reformation</vt:lpstr>
      <vt:lpstr>Judah vs. David</vt:lpstr>
      <vt:lpstr>Genesis 29:35</vt:lpstr>
      <vt:lpstr>Psalm 9:1</vt:lpstr>
      <vt:lpstr>Praise</vt:lpstr>
    </vt:vector>
  </ap:TitlesOfParts>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1900-01-01T06:00:00.0000000Z</dcterms:created>
  <dcterms:modified xsi:type="dcterms:W3CDTF">1900-01-01T06:00:00.0000000Z</dcterms:modified>
</coreProperties>
</file>